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5854700" cy="3295650"/>
  <p:notesSz cx="5854700" cy="32956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835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3956" y="800274"/>
            <a:ext cx="2294890" cy="975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574" y="448227"/>
            <a:ext cx="1464310" cy="318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26234" y="973407"/>
            <a:ext cx="2790190" cy="1755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4751" y="8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65095" y="685639"/>
            <a:ext cx="81153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WeChat</a:t>
            </a:r>
            <a:endParaRPr sz="17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9468" y="1156295"/>
            <a:ext cx="3131820" cy="13068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22300"/>
              </a:lnSpc>
              <a:spcBef>
                <a:spcPts val="90"/>
              </a:spcBef>
            </a:pPr>
            <a:r>
              <a:rPr lang="en-US" sz="1150" b="1" dirty="0" smtClean="0">
                <a:solidFill>
                  <a:srgbClr val="FFFFFF"/>
                </a:solidFill>
                <a:latin typeface="Palatino Linotype"/>
                <a:cs typeface="Palatino Linotype"/>
              </a:rPr>
              <a:t>A web-sockets based chat application</a:t>
            </a:r>
            <a:r>
              <a:rPr sz="1150" b="1" dirty="0" smtClean="0">
                <a:solidFill>
                  <a:srgbClr val="FFFFFF"/>
                </a:solidFill>
                <a:latin typeface="Palatino Linotype"/>
                <a:cs typeface="Palatino Linotype"/>
              </a:rPr>
              <a:t>,</a:t>
            </a:r>
            <a:r>
              <a:rPr sz="1150" b="1" spc="5" dirty="0" smtClean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including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11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spc="-40" dirty="0">
                <a:solidFill>
                  <a:srgbClr val="FFFFFF"/>
                </a:solidFill>
                <a:latin typeface="Palatino Linotype"/>
                <a:cs typeface="Palatino Linotype"/>
              </a:rPr>
              <a:t>key</a:t>
            </a:r>
            <a:r>
              <a:rPr sz="1150" b="1" spc="-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elements</a:t>
            </a:r>
            <a:r>
              <a:rPr sz="11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spc="-25" dirty="0" smtClean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lang="en-US" sz="1150" b="1" spc="-25" dirty="0" smtClean="0">
                <a:solidFill>
                  <a:srgbClr val="FFFFFF"/>
                </a:solidFill>
                <a:latin typeface="Palatino Linotype"/>
                <a:cs typeface="Palatino Linotype"/>
              </a:rPr>
              <a:t> encryption,</a:t>
            </a:r>
          </a:p>
          <a:p>
            <a:pPr marL="12700" marR="5080" algn="ctr">
              <a:lnSpc>
                <a:spcPct val="122300"/>
              </a:lnSpc>
              <a:spcBef>
                <a:spcPts val="90"/>
              </a:spcBef>
            </a:pPr>
            <a:r>
              <a:rPr lang="en-US" sz="1150" b="1" spc="-25" dirty="0" smtClean="0">
                <a:solidFill>
                  <a:srgbClr val="FFFFFF"/>
                </a:solidFill>
                <a:latin typeface="Palatino Linotype"/>
                <a:cs typeface="Palatino Linotype"/>
              </a:rPr>
              <a:t>Socket connections </a:t>
            </a:r>
            <a:r>
              <a:rPr sz="1150" b="1" dirty="0" smtClean="0">
                <a:solidFill>
                  <a:srgbClr val="FFFFFF"/>
                </a:solidFill>
                <a:latin typeface="Palatino Linotype"/>
                <a:cs typeface="Palatino Linotype"/>
              </a:rPr>
              <a:t>such</a:t>
            </a:r>
            <a:r>
              <a:rPr sz="1150" b="1" spc="-10" dirty="0" smtClean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as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modules,</a:t>
            </a:r>
            <a:r>
              <a:rPr sz="115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requirements,</a:t>
            </a:r>
            <a:r>
              <a:rPr sz="115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objectives,</a:t>
            </a:r>
            <a:r>
              <a:rPr sz="1150" b="1" spc="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and</a:t>
            </a:r>
            <a:r>
              <a:rPr sz="115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scope,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11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spc="-30" dirty="0">
                <a:solidFill>
                  <a:srgbClr val="FFFFFF"/>
                </a:solidFill>
                <a:latin typeface="Palatino Linotype"/>
                <a:cs typeface="Palatino Linotype"/>
              </a:rPr>
              <a:t>well</a:t>
            </a:r>
            <a:r>
              <a:rPr sz="1150" b="1" spc="3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115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1150" b="1" spc="3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speciﬁc</a:t>
            </a:r>
            <a:r>
              <a:rPr sz="1150" b="1" spc="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programming</a:t>
            </a:r>
            <a:r>
              <a:rPr sz="11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languages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and</a:t>
            </a:r>
            <a:r>
              <a:rPr sz="1150" b="1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dirty="0">
                <a:solidFill>
                  <a:srgbClr val="FFFFFF"/>
                </a:solidFill>
                <a:latin typeface="Palatino Linotype"/>
                <a:cs typeface="Palatino Linotype"/>
              </a:rPr>
              <a:t>framework</a:t>
            </a:r>
            <a:r>
              <a:rPr sz="1150" b="1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15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used.</a:t>
            </a:r>
            <a:endParaRPr sz="1150" dirty="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07" y="365330"/>
            <a:ext cx="1637120" cy="2557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954" y="445172"/>
            <a:ext cx="2008505" cy="4140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latin typeface="Palatino Linotype"/>
                <a:cs typeface="Palatino Linotype"/>
              </a:rPr>
              <a:t>Real-time</a:t>
            </a:r>
            <a:r>
              <a:rPr sz="1250" spc="254" dirty="0">
                <a:latin typeface="Palatino Linotype"/>
                <a:cs typeface="Palatino Linotype"/>
              </a:rPr>
              <a:t> </a:t>
            </a:r>
            <a:r>
              <a:rPr sz="1250" spc="-10" dirty="0">
                <a:latin typeface="Palatino Linotype"/>
                <a:cs typeface="Palatino Linotype"/>
              </a:rPr>
              <a:t>Communication</a:t>
            </a:r>
            <a:endParaRPr sz="1250">
              <a:latin typeface="Palatino Linotype"/>
              <a:cs typeface="Palatino Linotype"/>
            </a:endParaRPr>
          </a:p>
          <a:p>
            <a:pPr marR="5080" algn="r">
              <a:lnSpc>
                <a:spcPct val="100000"/>
              </a:lnSpc>
              <a:spcBef>
                <a:spcPts val="35"/>
              </a:spcBef>
            </a:pPr>
            <a:r>
              <a:rPr sz="1250" dirty="0">
                <a:latin typeface="Palatino Linotype"/>
                <a:cs typeface="Palatino Linotype"/>
              </a:rPr>
              <a:t>with</a:t>
            </a:r>
            <a:r>
              <a:rPr sz="1250" spc="-40" dirty="0">
                <a:latin typeface="Palatino Linotype"/>
                <a:cs typeface="Palatino Linotype"/>
              </a:rPr>
              <a:t> </a:t>
            </a:r>
            <a:r>
              <a:rPr sz="1250" spc="-10" dirty="0">
                <a:latin typeface="Palatino Linotype"/>
                <a:cs typeface="Palatino Linotype"/>
              </a:rPr>
              <a:t>Socket.io</a:t>
            </a:r>
            <a:endParaRPr sz="1250">
              <a:latin typeface="Palatino Linotype"/>
              <a:cs typeface="Palatino Linotyp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841" y="942904"/>
            <a:ext cx="447851" cy="793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4698" y="888938"/>
            <a:ext cx="1990089" cy="728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209" algn="r">
              <a:lnSpc>
                <a:spcPct val="115500"/>
              </a:lnSpc>
              <a:spcBef>
                <a:spcPts val="95"/>
              </a:spcBef>
              <a:tabLst>
                <a:tab pos="1117600" algn="l"/>
              </a:tabLst>
            </a:pPr>
            <a:r>
              <a:rPr sz="800" spc="70" dirty="0">
                <a:latin typeface="Calibri"/>
                <a:cs typeface="Calibri"/>
              </a:rPr>
              <a:t>Integrating</a:t>
            </a:r>
            <a:r>
              <a:rPr sz="800" dirty="0">
                <a:latin typeface="Calibri"/>
                <a:cs typeface="Calibri"/>
              </a:rPr>
              <a:t>	for</a:t>
            </a:r>
            <a:r>
              <a:rPr sz="800" spc="90" dirty="0">
                <a:latin typeface="Calibri"/>
                <a:cs typeface="Calibri"/>
              </a:rPr>
              <a:t> </a:t>
            </a:r>
            <a:r>
              <a:rPr sz="800" spc="85" dirty="0">
                <a:latin typeface="Calibri"/>
                <a:cs typeface="Calibri"/>
              </a:rPr>
              <a:t>enabling</a:t>
            </a:r>
            <a:r>
              <a:rPr sz="800" spc="95" dirty="0">
                <a:latin typeface="Calibri"/>
                <a:cs typeface="Calibri"/>
              </a:rPr>
              <a:t> </a:t>
            </a:r>
            <a:r>
              <a:rPr sz="800" spc="-20" dirty="0">
                <a:latin typeface="Calibri"/>
                <a:cs typeface="Calibri"/>
              </a:rPr>
              <a:t>real-</a:t>
            </a:r>
            <a:r>
              <a:rPr sz="800" spc="85" dirty="0">
                <a:latin typeface="Calibri"/>
                <a:cs typeface="Calibri"/>
              </a:rPr>
              <a:t> time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90" dirty="0">
                <a:latin typeface="Calibri"/>
                <a:cs typeface="Calibri"/>
              </a:rPr>
              <a:t>communication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within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50" dirty="0">
                <a:latin typeface="Calibri"/>
                <a:cs typeface="Calibri"/>
              </a:rPr>
              <a:t>the </a:t>
            </a:r>
            <a:r>
              <a:rPr sz="800" spc="95" dirty="0">
                <a:latin typeface="Calibri"/>
                <a:cs typeface="Calibri"/>
              </a:rPr>
              <a:t>WeChat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90" dirty="0">
                <a:latin typeface="Calibri"/>
                <a:cs typeface="Calibri"/>
              </a:rPr>
              <a:t>web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application.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Exploring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55" dirty="0">
                <a:latin typeface="Calibri"/>
                <a:cs typeface="Calibri"/>
              </a:rPr>
              <a:t>the </a:t>
            </a:r>
            <a:r>
              <a:rPr sz="800" spc="60" dirty="0">
                <a:latin typeface="Calibri"/>
                <a:cs typeface="Calibri"/>
              </a:rPr>
              <a:t>capabilities</a:t>
            </a:r>
            <a:r>
              <a:rPr sz="800" spc="9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90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Socket.io</a:t>
            </a:r>
            <a:r>
              <a:rPr sz="800" spc="9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for</a:t>
            </a:r>
            <a:r>
              <a:rPr sz="800" spc="90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seamless </a:t>
            </a:r>
            <a:r>
              <a:rPr sz="800" spc="95" dirty="0">
                <a:latin typeface="Calibri"/>
                <a:cs typeface="Calibri"/>
              </a:rPr>
              <a:t>and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interactive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user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50" dirty="0">
                <a:latin typeface="Calibri"/>
                <a:cs typeface="Calibri"/>
              </a:rPr>
              <a:t>experiences.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4132" y="0"/>
            <a:ext cx="2922562" cy="3287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4126" y="8"/>
            <a:ext cx="2922905" cy="3288029"/>
            <a:chOff x="2924126" y="8"/>
            <a:chExt cx="2922905" cy="3288029"/>
          </a:xfrm>
        </p:grpSpPr>
        <p:sp>
          <p:nvSpPr>
            <p:cNvPr id="3" name="object 3"/>
            <p:cNvSpPr/>
            <p:nvPr/>
          </p:nvSpPr>
          <p:spPr>
            <a:xfrm>
              <a:off x="2924126" y="8"/>
              <a:ext cx="2922905" cy="3288029"/>
            </a:xfrm>
            <a:custGeom>
              <a:avLst/>
              <a:gdLst/>
              <a:ahLst/>
              <a:cxnLst/>
              <a:rect l="l" t="t" r="r" b="b"/>
              <a:pathLst>
                <a:path w="2922904" h="3288029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2589" y="365330"/>
              <a:ext cx="2076270" cy="25451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2525" y="607941"/>
            <a:ext cx="1537970" cy="427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sz="1300" dirty="0">
                <a:latin typeface="Palatino Linotype"/>
                <a:cs typeface="Palatino Linotype"/>
              </a:rPr>
              <a:t>Testing</a:t>
            </a:r>
            <a:r>
              <a:rPr sz="1300" spc="-15" dirty="0">
                <a:latin typeface="Palatino Linotype"/>
                <a:cs typeface="Palatino Linotype"/>
              </a:rPr>
              <a:t> </a:t>
            </a:r>
            <a:r>
              <a:rPr sz="1300" dirty="0">
                <a:latin typeface="Palatino Linotype"/>
                <a:cs typeface="Palatino Linotype"/>
              </a:rPr>
              <a:t>and</a:t>
            </a:r>
            <a:r>
              <a:rPr sz="1300" spc="-15" dirty="0">
                <a:latin typeface="Palatino Linotype"/>
                <a:cs typeface="Palatino Linotype"/>
              </a:rPr>
              <a:t> </a:t>
            </a:r>
            <a:r>
              <a:rPr sz="1300" spc="-10" dirty="0">
                <a:latin typeface="Palatino Linotype"/>
                <a:cs typeface="Palatino Linotype"/>
              </a:rPr>
              <a:t>Quality Assurance</a:t>
            </a:r>
            <a:endParaRPr sz="1300">
              <a:latin typeface="Palatino Linotype"/>
              <a:cs typeface="Palatino Linotyp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2216" y="1060191"/>
            <a:ext cx="346033" cy="9870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7043" y="1060191"/>
            <a:ext cx="343875" cy="987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203" y="1221534"/>
            <a:ext cx="502395" cy="578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0990" y="1006251"/>
            <a:ext cx="1942464" cy="72898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  <a:tabLst>
                <a:tab pos="1379220" algn="l"/>
              </a:tabLst>
            </a:pPr>
            <a:r>
              <a:rPr sz="800" spc="90" dirty="0">
                <a:latin typeface="Calibri"/>
                <a:cs typeface="Calibri"/>
              </a:rPr>
              <a:t>Ensuring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75" dirty="0">
                <a:latin typeface="Calibri"/>
                <a:cs typeface="Calibri"/>
              </a:rPr>
              <a:t>thorough</a:t>
            </a:r>
            <a:r>
              <a:rPr sz="800" dirty="0">
                <a:latin typeface="Calibri"/>
                <a:cs typeface="Calibri"/>
              </a:rPr>
              <a:t>	</a:t>
            </a:r>
            <a:r>
              <a:rPr sz="800" spc="70" dirty="0">
                <a:latin typeface="Calibri"/>
                <a:cs typeface="Calibri"/>
              </a:rPr>
              <a:t>and</a:t>
            </a:r>
            <a:endParaRPr sz="800">
              <a:latin typeface="Calibri"/>
              <a:cs typeface="Calibri"/>
            </a:endParaRPr>
          </a:p>
          <a:p>
            <a:pPr marL="12700" marR="100330" indent="534670">
              <a:lnSpc>
                <a:spcPct val="114900"/>
              </a:lnSpc>
            </a:pPr>
            <a:r>
              <a:rPr sz="800" spc="70" dirty="0">
                <a:latin typeface="Calibri"/>
                <a:cs typeface="Calibri"/>
              </a:rPr>
              <a:t>processes</a:t>
            </a:r>
            <a:r>
              <a:rPr sz="800" spc="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for</a:t>
            </a:r>
            <a:r>
              <a:rPr sz="800" spc="7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the</a:t>
            </a:r>
            <a:r>
              <a:rPr sz="800" spc="75" dirty="0">
                <a:latin typeface="Calibri"/>
                <a:cs typeface="Calibri"/>
              </a:rPr>
              <a:t> </a:t>
            </a:r>
            <a:r>
              <a:rPr sz="800" spc="85" dirty="0">
                <a:latin typeface="Calibri"/>
                <a:cs typeface="Calibri"/>
              </a:rPr>
              <a:t>WeChat </a:t>
            </a:r>
            <a:r>
              <a:rPr sz="800" spc="90" dirty="0">
                <a:latin typeface="Calibri"/>
                <a:cs typeface="Calibri"/>
              </a:rPr>
              <a:t>web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application.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90" dirty="0">
                <a:latin typeface="Calibri"/>
                <a:cs typeface="Calibri"/>
              </a:rPr>
              <a:t>Discussing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55" dirty="0">
                <a:latin typeface="Calibri"/>
                <a:cs typeface="Calibri"/>
              </a:rPr>
              <a:t>the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114900"/>
              </a:lnSpc>
              <a:spcBef>
                <a:spcPts val="20"/>
              </a:spcBef>
            </a:pPr>
            <a:r>
              <a:rPr sz="800" spc="85" dirty="0">
                <a:latin typeface="Calibri"/>
                <a:cs typeface="Calibri"/>
              </a:rPr>
              <a:t>importance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validating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45" dirty="0">
                <a:latin typeface="Calibri"/>
                <a:cs typeface="Calibri"/>
              </a:rPr>
              <a:t>functionality, </a:t>
            </a:r>
            <a:r>
              <a:rPr sz="800" spc="70" dirty="0">
                <a:latin typeface="Calibri"/>
                <a:cs typeface="Calibri"/>
              </a:rPr>
              <a:t>performance,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and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40" dirty="0">
                <a:latin typeface="Calibri"/>
                <a:cs typeface="Calibri"/>
              </a:rPr>
              <a:t>security.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4126" y="8"/>
            <a:ext cx="2922905" cy="3288029"/>
            <a:chOff x="2924126" y="8"/>
            <a:chExt cx="2922905" cy="3288029"/>
          </a:xfrm>
        </p:grpSpPr>
        <p:sp>
          <p:nvSpPr>
            <p:cNvPr id="3" name="object 3"/>
            <p:cNvSpPr/>
            <p:nvPr/>
          </p:nvSpPr>
          <p:spPr>
            <a:xfrm>
              <a:off x="2924126" y="8"/>
              <a:ext cx="2922905" cy="3288029"/>
            </a:xfrm>
            <a:custGeom>
              <a:avLst/>
              <a:gdLst/>
              <a:ahLst/>
              <a:cxnLst/>
              <a:rect l="l" t="t" r="r" b="b"/>
              <a:pathLst>
                <a:path w="2922904" h="3288029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2589" y="365330"/>
              <a:ext cx="2076270" cy="25451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2525" y="607941"/>
            <a:ext cx="1294130" cy="427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sz="1300" spc="-10" dirty="0">
                <a:latin typeface="Palatino Linotype"/>
                <a:cs typeface="Palatino Linotype"/>
              </a:rPr>
              <a:t>Deployment</a:t>
            </a:r>
            <a:r>
              <a:rPr sz="1300" spc="-25" dirty="0">
                <a:latin typeface="Palatino Linotype"/>
                <a:cs typeface="Palatino Linotype"/>
              </a:rPr>
              <a:t> and </a:t>
            </a:r>
            <a:r>
              <a:rPr sz="1300" spc="-10" dirty="0">
                <a:latin typeface="Palatino Linotype"/>
                <a:cs typeface="Palatino Linotype"/>
              </a:rPr>
              <a:t>Maintenance</a:t>
            </a:r>
            <a:endParaRPr sz="1300">
              <a:latin typeface="Palatino Linotype"/>
              <a:cs typeface="Palatino Linotyp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643" y="1060191"/>
            <a:ext cx="1303458" cy="2192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0988" y="1006251"/>
            <a:ext cx="2010410" cy="72898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  <a:tabLst>
                <a:tab pos="1350645" algn="l"/>
              </a:tabLst>
            </a:pPr>
            <a:r>
              <a:rPr sz="800" spc="70" dirty="0">
                <a:latin typeface="Calibri"/>
                <a:cs typeface="Calibri"/>
              </a:rPr>
              <a:t>Strategies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spc="-25" dirty="0">
                <a:latin typeface="Calibri"/>
                <a:cs typeface="Calibri"/>
              </a:rPr>
              <a:t>for</a:t>
            </a:r>
            <a:r>
              <a:rPr sz="800" dirty="0">
                <a:latin typeface="Calibri"/>
                <a:cs typeface="Calibri"/>
              </a:rPr>
              <a:t>	</a:t>
            </a:r>
            <a:r>
              <a:rPr sz="800" spc="70" dirty="0">
                <a:latin typeface="Calibri"/>
                <a:cs typeface="Calibri"/>
              </a:rPr>
              <a:t>and</a:t>
            </a:r>
            <a:endParaRPr sz="800">
              <a:latin typeface="Calibri"/>
              <a:cs typeface="Calibri"/>
            </a:endParaRPr>
          </a:p>
          <a:p>
            <a:pPr marL="12700" marR="5080" indent="698500">
              <a:lnSpc>
                <a:spcPct val="114900"/>
              </a:lnSpc>
            </a:pPr>
            <a:r>
              <a:rPr sz="800" dirty="0">
                <a:latin typeface="Calibri"/>
                <a:cs typeface="Calibri"/>
              </a:rPr>
              <a:t>of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75" dirty="0">
                <a:latin typeface="Calibri"/>
                <a:cs typeface="Calibri"/>
              </a:rPr>
              <a:t>the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WeChat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65" dirty="0">
                <a:latin typeface="Calibri"/>
                <a:cs typeface="Calibri"/>
              </a:rPr>
              <a:t>web </a:t>
            </a:r>
            <a:r>
              <a:rPr sz="800" spc="60" dirty="0">
                <a:latin typeface="Calibri"/>
                <a:cs typeface="Calibri"/>
              </a:rPr>
              <a:t>application.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Exploring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75" dirty="0">
                <a:latin typeface="Calibri"/>
                <a:cs typeface="Calibri"/>
              </a:rPr>
              <a:t>best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practices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-25" dirty="0">
                <a:latin typeface="Calibri"/>
                <a:cs typeface="Calibri"/>
              </a:rPr>
              <a:t>for</a:t>
            </a:r>
            <a:endParaRPr sz="800">
              <a:latin typeface="Calibri"/>
              <a:cs typeface="Calibri"/>
            </a:endParaRPr>
          </a:p>
          <a:p>
            <a:pPr marL="12700" marR="166370">
              <a:lnSpc>
                <a:spcPct val="114900"/>
              </a:lnSpc>
              <a:spcBef>
                <a:spcPts val="20"/>
              </a:spcBef>
            </a:pPr>
            <a:r>
              <a:rPr sz="800" spc="85" dirty="0">
                <a:latin typeface="Calibri"/>
                <a:cs typeface="Calibri"/>
              </a:rPr>
              <a:t>ensuring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smooth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85" dirty="0">
                <a:latin typeface="Calibri"/>
                <a:cs typeface="Calibri"/>
              </a:rPr>
              <a:t>deployment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and </a:t>
            </a:r>
            <a:r>
              <a:rPr sz="800" spc="100" dirty="0">
                <a:latin typeface="Calibri"/>
                <a:cs typeface="Calibri"/>
              </a:rPr>
              <a:t>ongoing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support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for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the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50" dirty="0">
                <a:latin typeface="Calibri"/>
                <a:cs typeface="Calibri"/>
              </a:rPr>
              <a:t>application.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1" y="0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13" y="0"/>
                </a:moveTo>
                <a:lnTo>
                  <a:pt x="5453367" y="0"/>
                </a:lnTo>
                <a:lnTo>
                  <a:pt x="5453367" y="391160"/>
                </a:lnTo>
                <a:lnTo>
                  <a:pt x="5453367" y="2895600"/>
                </a:lnTo>
                <a:lnTo>
                  <a:pt x="3865029" y="2895600"/>
                </a:lnTo>
                <a:lnTo>
                  <a:pt x="3865029" y="2894457"/>
                </a:lnTo>
                <a:lnTo>
                  <a:pt x="1980222" y="2894457"/>
                </a:lnTo>
                <a:lnTo>
                  <a:pt x="1980222" y="2895600"/>
                </a:lnTo>
                <a:lnTo>
                  <a:pt x="391858" y="2895600"/>
                </a:lnTo>
                <a:lnTo>
                  <a:pt x="391858" y="391160"/>
                </a:lnTo>
                <a:lnTo>
                  <a:pt x="1980222" y="391160"/>
                </a:lnTo>
                <a:lnTo>
                  <a:pt x="1980222" y="392595"/>
                </a:lnTo>
                <a:lnTo>
                  <a:pt x="3865029" y="392595"/>
                </a:lnTo>
                <a:lnTo>
                  <a:pt x="3865029" y="391160"/>
                </a:lnTo>
                <a:lnTo>
                  <a:pt x="5453367" y="391160"/>
                </a:lnTo>
                <a:lnTo>
                  <a:pt x="5453367" y="0"/>
                </a:lnTo>
                <a:lnTo>
                  <a:pt x="3776573" y="0"/>
                </a:lnTo>
                <a:lnTo>
                  <a:pt x="2068664" y="25"/>
                </a:lnTo>
                <a:lnTo>
                  <a:pt x="0" y="0"/>
                </a:lnTo>
                <a:lnTo>
                  <a:pt x="0" y="391160"/>
                </a:lnTo>
                <a:lnTo>
                  <a:pt x="0" y="2895600"/>
                </a:lnTo>
                <a:lnTo>
                  <a:pt x="0" y="3288030"/>
                </a:lnTo>
                <a:lnTo>
                  <a:pt x="2068664" y="3288030"/>
                </a:lnTo>
                <a:lnTo>
                  <a:pt x="2068664" y="3287014"/>
                </a:lnTo>
                <a:lnTo>
                  <a:pt x="3776573" y="3287014"/>
                </a:lnTo>
                <a:lnTo>
                  <a:pt x="3776573" y="3288030"/>
                </a:lnTo>
                <a:lnTo>
                  <a:pt x="5845213" y="3288030"/>
                </a:lnTo>
                <a:lnTo>
                  <a:pt x="5845213" y="2895600"/>
                </a:lnTo>
                <a:lnTo>
                  <a:pt x="5845213" y="391160"/>
                </a:lnTo>
                <a:lnTo>
                  <a:pt x="5845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9644" y="760563"/>
            <a:ext cx="216598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Palatino Linotype"/>
                <a:cs typeface="Palatino Linotype"/>
              </a:rPr>
              <a:t>Conclusion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4194" y="1480833"/>
            <a:ext cx="2936875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800" spc="100" dirty="0">
                <a:latin typeface="Calibri"/>
                <a:cs typeface="Calibri"/>
              </a:rPr>
              <a:t>Summarizing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the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key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elements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building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75" dirty="0">
                <a:latin typeface="Calibri"/>
                <a:cs typeface="Calibri"/>
              </a:rPr>
              <a:t>a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WeChat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65" dirty="0">
                <a:latin typeface="Calibri"/>
                <a:cs typeface="Calibri"/>
              </a:rPr>
              <a:t>web </a:t>
            </a:r>
            <a:r>
              <a:rPr sz="800" spc="70" dirty="0">
                <a:latin typeface="Calibri"/>
                <a:cs typeface="Calibri"/>
              </a:rPr>
              <a:t>application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using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65" dirty="0">
                <a:latin typeface="Calibri"/>
                <a:cs typeface="Calibri"/>
              </a:rPr>
              <a:t>React,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65" dirty="0">
                <a:latin typeface="Calibri"/>
                <a:cs typeface="Calibri"/>
              </a:rPr>
              <a:t>Node,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Express,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and</a:t>
            </a:r>
            <a:r>
              <a:rPr sz="800" spc="40" dirty="0">
                <a:latin typeface="Calibri"/>
                <a:cs typeface="Calibri"/>
              </a:rPr>
              <a:t> Socket.io. </a:t>
            </a:r>
            <a:r>
              <a:rPr sz="800" spc="100" dirty="0">
                <a:latin typeface="Calibri"/>
                <a:cs typeface="Calibri"/>
              </a:rPr>
              <a:t>Emphasizing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the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85" dirty="0">
                <a:latin typeface="Calibri"/>
                <a:cs typeface="Calibri"/>
              </a:rPr>
              <a:t>signiﬁcance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75" dirty="0">
                <a:latin typeface="Calibri"/>
                <a:cs typeface="Calibri"/>
              </a:rPr>
              <a:t>modules,</a:t>
            </a:r>
            <a:r>
              <a:rPr sz="800" spc="55" dirty="0">
                <a:latin typeface="Calibri"/>
                <a:cs typeface="Calibri"/>
              </a:rPr>
              <a:t> requirements, objectives,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and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scope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65" dirty="0">
                <a:latin typeface="Calibri"/>
                <a:cs typeface="Calibri"/>
              </a:rPr>
              <a:t>in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the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development</a:t>
            </a:r>
            <a:r>
              <a:rPr sz="800" spc="45" dirty="0">
                <a:latin typeface="Calibri"/>
                <a:cs typeface="Calibri"/>
              </a:rPr>
              <a:t> process.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Thanks!</a:t>
            </a:r>
            <a:endParaRPr sz="47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850" b="0" spc="9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850" b="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b="0" spc="100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850" b="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b="0" spc="11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2551" y="1887525"/>
            <a:ext cx="994410" cy="4337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130" dirty="0">
                <a:solidFill>
                  <a:srgbClr val="FFFFFF"/>
                </a:solidFill>
                <a:latin typeface="Calibri"/>
                <a:cs typeface="Calibri"/>
              </a:rPr>
              <a:t>Sundaram</a:t>
            </a:r>
            <a:r>
              <a:rPr sz="8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105" dirty="0">
                <a:solidFill>
                  <a:srgbClr val="FFFFFF"/>
                </a:solidFill>
                <a:latin typeface="Calibri"/>
                <a:cs typeface="Calibri"/>
              </a:rPr>
              <a:t>Gupta</a:t>
            </a:r>
            <a:endParaRPr sz="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85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</a:pPr>
            <a:r>
              <a:rPr sz="850" spc="85" dirty="0">
                <a:solidFill>
                  <a:srgbClr val="FFFFFF"/>
                </a:solidFill>
                <a:latin typeface="Calibri"/>
                <a:cs typeface="Calibri"/>
              </a:rPr>
              <a:t>Kajal</a:t>
            </a:r>
            <a:r>
              <a:rPr sz="8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90" dirty="0">
                <a:solidFill>
                  <a:srgbClr val="FFFFFF"/>
                </a:solidFill>
                <a:latin typeface="Calibri"/>
                <a:cs typeface="Calibri"/>
              </a:rPr>
              <a:t>Purbiya</a:t>
            </a:r>
            <a:endParaRPr sz="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428625"/>
            <a:ext cx="1464310" cy="3181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" dirty="0">
                <a:latin typeface="Palatino Linotype"/>
                <a:cs typeface="Palatino Linotype"/>
              </a:rPr>
              <a:t>Introduction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8950" y="962025"/>
            <a:ext cx="1925320" cy="13120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 marR="5080" indent="-15240">
              <a:lnSpc>
                <a:spcPct val="114900"/>
              </a:lnSpc>
              <a:spcBef>
                <a:spcPts val="95"/>
              </a:spcBef>
            </a:pPr>
            <a:r>
              <a:rPr sz="800" b="1" spc="65" dirty="0">
                <a:latin typeface="Palatino Linotype" panose="02040502050505030304" pitchFamily="18" charset="0"/>
                <a:cs typeface="Calibri"/>
              </a:rPr>
              <a:t>This</a:t>
            </a:r>
            <a:r>
              <a:rPr sz="800" b="1" spc="75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spc="70" dirty="0">
                <a:latin typeface="Palatino Linotype" panose="02040502050505030304" pitchFamily="18" charset="0"/>
                <a:cs typeface="Calibri"/>
              </a:rPr>
              <a:t>presentation</a:t>
            </a:r>
            <a:r>
              <a:rPr sz="800" b="1" spc="75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dirty="0">
                <a:latin typeface="Palatino Linotype" panose="02040502050505030304" pitchFamily="18" charset="0"/>
                <a:cs typeface="Calibri"/>
              </a:rPr>
              <a:t>will</a:t>
            </a:r>
            <a:r>
              <a:rPr sz="800" b="1" spc="80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spc="60" dirty="0">
                <a:latin typeface="Palatino Linotype" panose="02040502050505030304" pitchFamily="18" charset="0"/>
                <a:cs typeface="Calibri"/>
              </a:rPr>
              <a:t>cover</a:t>
            </a:r>
            <a:r>
              <a:rPr sz="800" b="1" spc="75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i="1" spc="80" dirty="0">
                <a:latin typeface="Palatino Linotype" panose="02040502050505030304" pitchFamily="18" charset="0"/>
                <a:cs typeface="Calibri"/>
              </a:rPr>
              <a:t>building </a:t>
            </a:r>
            <a:r>
              <a:rPr sz="800" b="1" i="1" dirty="0">
                <a:latin typeface="Palatino Linotype" panose="02040502050505030304" pitchFamily="18" charset="0"/>
                <a:cs typeface="Calibri"/>
              </a:rPr>
              <a:t>a</a:t>
            </a:r>
            <a:r>
              <a:rPr sz="800" b="1" i="1" spc="95" dirty="0">
                <a:latin typeface="Palatino Linotype" panose="02040502050505030304" pitchFamily="18" charset="0"/>
                <a:cs typeface="Calibri"/>
              </a:rPr>
              <a:t> WeChat</a:t>
            </a:r>
            <a:r>
              <a:rPr sz="800" b="1" i="1" spc="30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i="1" spc="100" dirty="0">
                <a:latin typeface="Palatino Linotype" panose="02040502050505030304" pitchFamily="18" charset="0"/>
                <a:cs typeface="Calibri"/>
              </a:rPr>
              <a:t>web</a:t>
            </a:r>
            <a:r>
              <a:rPr sz="800" b="1" i="1" spc="35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i="1" spc="70" dirty="0">
                <a:latin typeface="Palatino Linotype" panose="02040502050505030304" pitchFamily="18" charset="0"/>
                <a:cs typeface="Calibri"/>
              </a:rPr>
              <a:t>application</a:t>
            </a:r>
            <a:r>
              <a:rPr sz="800" b="1" i="1" spc="30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spc="85" dirty="0" smtClean="0">
                <a:latin typeface="Palatino Linotype" panose="02040502050505030304" pitchFamily="18" charset="0"/>
                <a:cs typeface="Calibri"/>
              </a:rPr>
              <a:t>using</a:t>
            </a:r>
            <a:r>
              <a:rPr lang="en-US" sz="800" b="1" dirty="0">
                <a:latin typeface="Palatino Linotype" panose="02040502050505030304" pitchFamily="18" charset="0"/>
                <a:cs typeface="Calibri"/>
              </a:rPr>
              <a:t> </a:t>
            </a:r>
            <a:r>
              <a:rPr lang="en-US" sz="800" b="1" dirty="0" smtClean="0">
                <a:latin typeface="Palatino Linotype" panose="02040502050505030304" pitchFamily="18" charset="0"/>
                <a:cs typeface="Calibri"/>
              </a:rPr>
              <a:t>React, Node, Express, Encryption AES-128 and Firebase.</a:t>
            </a:r>
            <a:endParaRPr lang="en-US" sz="800" dirty="0">
              <a:latin typeface="Calibri"/>
              <a:cs typeface="Calibri"/>
            </a:endParaRPr>
          </a:p>
          <a:p>
            <a:pPr marL="27305" marR="5080" indent="-15240">
              <a:lnSpc>
                <a:spcPct val="114900"/>
              </a:lnSpc>
              <a:spcBef>
                <a:spcPts val="95"/>
              </a:spcBef>
            </a:pPr>
            <a:endParaRPr lang="en-US" sz="800" dirty="0" smtClean="0">
              <a:latin typeface="Calibri"/>
              <a:cs typeface="Calibri"/>
            </a:endParaRPr>
          </a:p>
          <a:p>
            <a:pPr marL="27305" marR="5080" indent="-15240">
              <a:lnSpc>
                <a:spcPct val="114900"/>
              </a:lnSpc>
              <a:spcBef>
                <a:spcPts val="95"/>
              </a:spcBef>
            </a:pPr>
            <a:r>
              <a:rPr sz="800" b="1" dirty="0" smtClean="0">
                <a:latin typeface="Palatino Linotype" panose="02040502050505030304" pitchFamily="18" charset="0"/>
                <a:cs typeface="Calibri"/>
              </a:rPr>
              <a:t>.</a:t>
            </a:r>
            <a:r>
              <a:rPr sz="800" b="1" spc="10" dirty="0" smtClean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spc="95" dirty="0">
                <a:latin typeface="Palatino Linotype" panose="02040502050505030304" pitchFamily="18" charset="0"/>
                <a:cs typeface="Calibri"/>
              </a:rPr>
              <a:t>We</a:t>
            </a:r>
            <a:r>
              <a:rPr sz="800" b="1" spc="10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spc="-20" dirty="0" smtClean="0">
                <a:latin typeface="Palatino Linotype" panose="02040502050505030304" pitchFamily="18" charset="0"/>
                <a:cs typeface="Calibri"/>
              </a:rPr>
              <a:t>wil</a:t>
            </a:r>
            <a:r>
              <a:rPr lang="en-US" sz="800" b="1" spc="-20" dirty="0" smtClean="0">
                <a:latin typeface="Palatino Linotype" panose="02040502050505030304" pitchFamily="18" charset="0"/>
                <a:cs typeface="Calibri"/>
              </a:rPr>
              <a:t>l </a:t>
            </a:r>
            <a:r>
              <a:rPr sz="800" b="1" spc="75" dirty="0" smtClean="0">
                <a:latin typeface="Palatino Linotype" panose="02040502050505030304" pitchFamily="18" charset="0"/>
                <a:cs typeface="Calibri"/>
              </a:rPr>
              <a:t>discuss</a:t>
            </a:r>
            <a:r>
              <a:rPr sz="800" b="1" spc="50" dirty="0" smtClean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spc="75" dirty="0">
                <a:latin typeface="Palatino Linotype" panose="02040502050505030304" pitchFamily="18" charset="0"/>
                <a:cs typeface="Calibri"/>
              </a:rPr>
              <a:t>modules,</a:t>
            </a:r>
            <a:r>
              <a:rPr sz="800" b="1" spc="55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spc="60" dirty="0">
                <a:latin typeface="Palatino Linotype" panose="02040502050505030304" pitchFamily="18" charset="0"/>
                <a:cs typeface="Calibri"/>
              </a:rPr>
              <a:t>requirements, </a:t>
            </a:r>
            <a:r>
              <a:rPr sz="800" b="1" spc="55" dirty="0">
                <a:latin typeface="Palatino Linotype" panose="02040502050505030304" pitchFamily="18" charset="0"/>
                <a:cs typeface="Calibri"/>
              </a:rPr>
              <a:t>objectives,</a:t>
            </a:r>
            <a:r>
              <a:rPr sz="800" b="1" spc="70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spc="95" dirty="0">
                <a:latin typeface="Palatino Linotype" panose="02040502050505030304" pitchFamily="18" charset="0"/>
                <a:cs typeface="Calibri"/>
              </a:rPr>
              <a:t>and</a:t>
            </a:r>
            <a:r>
              <a:rPr sz="800" b="1" spc="70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spc="80" dirty="0">
                <a:latin typeface="Palatino Linotype" panose="02040502050505030304" pitchFamily="18" charset="0"/>
                <a:cs typeface="Calibri"/>
              </a:rPr>
              <a:t>scope</a:t>
            </a:r>
            <a:r>
              <a:rPr sz="800" b="1" spc="70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dirty="0">
                <a:latin typeface="Palatino Linotype" panose="02040502050505030304" pitchFamily="18" charset="0"/>
                <a:cs typeface="Calibri"/>
              </a:rPr>
              <a:t>for</a:t>
            </a:r>
            <a:r>
              <a:rPr sz="800" b="1" spc="70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spc="55" dirty="0">
                <a:latin typeface="Palatino Linotype" panose="02040502050505030304" pitchFamily="18" charset="0"/>
                <a:cs typeface="Calibri"/>
              </a:rPr>
              <a:t>the </a:t>
            </a:r>
            <a:r>
              <a:rPr sz="800" b="1" spc="80" dirty="0">
                <a:latin typeface="Palatino Linotype" panose="02040502050505030304" pitchFamily="18" charset="0"/>
                <a:cs typeface="Calibri"/>
              </a:rPr>
              <a:t>development</a:t>
            </a:r>
            <a:r>
              <a:rPr sz="800" b="1" spc="75" dirty="0">
                <a:latin typeface="Palatino Linotype" panose="02040502050505030304" pitchFamily="18" charset="0"/>
                <a:cs typeface="Calibri"/>
              </a:rPr>
              <a:t> </a:t>
            </a:r>
            <a:r>
              <a:rPr sz="800" b="1" spc="50" dirty="0">
                <a:latin typeface="Palatino Linotype" panose="02040502050505030304" pitchFamily="18" charset="0"/>
                <a:cs typeface="Calibri"/>
              </a:rPr>
              <a:t>process</a:t>
            </a:r>
            <a:r>
              <a:rPr sz="800" spc="50" dirty="0">
                <a:latin typeface="Calibri"/>
                <a:cs typeface="Calibri"/>
              </a:rPr>
              <a:t>.</a:t>
            </a:r>
            <a:endParaRPr sz="8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132" y="0"/>
            <a:ext cx="2922562" cy="3287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" y="8"/>
            <a:ext cx="2596865" cy="32879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9117" y="359926"/>
            <a:ext cx="2764790" cy="560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5"/>
              </a:spcBef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WeChat</a:t>
            </a:r>
            <a:r>
              <a:rPr sz="1800" spc="-9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Palatino Linotype"/>
                <a:cs typeface="Palatino Linotype"/>
              </a:rPr>
              <a:t>Web</a:t>
            </a:r>
            <a:r>
              <a:rPr sz="1800" spc="-8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826234" y="973407"/>
            <a:ext cx="2790190" cy="1539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" marR="5080">
              <a:lnSpc>
                <a:spcPct val="122200"/>
              </a:lnSpc>
              <a:spcBef>
                <a:spcPts val="90"/>
              </a:spcBef>
              <a:buSzPct val="76470"/>
              <a:tabLst>
                <a:tab pos="76200" algn="l"/>
              </a:tabLst>
            </a:pPr>
            <a:r>
              <a:rPr lang="en-US" b="1" dirty="0" smtClean="0">
                <a:latin typeface="Palatino Linotype" panose="02040502050505030304" pitchFamily="18" charset="0"/>
              </a:rPr>
              <a:t>1. </a:t>
            </a:r>
            <a:r>
              <a:rPr b="1" dirty="0" smtClean="0">
                <a:latin typeface="Palatino Linotype" panose="02040502050505030304" pitchFamily="18" charset="0"/>
              </a:rPr>
              <a:t>Enable </a:t>
            </a:r>
            <a:r>
              <a:rPr b="1" dirty="0">
                <a:latin typeface="Palatino Linotype" panose="02040502050505030304" pitchFamily="18" charset="0"/>
              </a:rPr>
              <a:t>a ﬁrst-time user to register or login by email, google &amp; facebook login</a:t>
            </a:r>
            <a:r>
              <a:rPr b="1" dirty="0" smtClean="0">
                <a:latin typeface="Palatino Linotype" panose="02040502050505030304" pitchFamily="18" charset="0"/>
              </a:rPr>
              <a:t>.</a:t>
            </a:r>
            <a:endParaRPr b="1" dirty="0">
              <a:latin typeface="Palatino Linotype" panose="02040502050505030304" pitchFamily="18" charset="0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  <a:buSzPct val="76470"/>
              <a:tabLst>
                <a:tab pos="99060" algn="l"/>
              </a:tabLst>
            </a:pPr>
            <a:r>
              <a:rPr lang="en-US" b="1" dirty="0" smtClean="0">
                <a:latin typeface="Palatino Linotype" panose="02040502050505030304" pitchFamily="18" charset="0"/>
              </a:rPr>
              <a:t>2. </a:t>
            </a:r>
            <a:r>
              <a:rPr b="1" dirty="0" smtClean="0">
                <a:latin typeface="Palatino Linotype" panose="02040502050505030304" pitchFamily="18" charset="0"/>
              </a:rPr>
              <a:t>Enable </a:t>
            </a:r>
            <a:r>
              <a:rPr b="1" dirty="0">
                <a:latin typeface="Palatino Linotype" panose="02040502050505030304" pitchFamily="18" charset="0"/>
              </a:rPr>
              <a:t>a registered user to </a:t>
            </a:r>
            <a:r>
              <a:rPr b="1" dirty="0" smtClean="0">
                <a:latin typeface="Palatino Linotype" panose="02040502050505030304" pitchFamily="18" charset="0"/>
              </a:rPr>
              <a:t>chat</a:t>
            </a:r>
            <a:r>
              <a:rPr lang="en-US" b="1" dirty="0" smtClean="0">
                <a:latin typeface="Palatino Linotype" panose="02040502050505030304" pitchFamily="18" charset="0"/>
              </a:rPr>
              <a:t> </a:t>
            </a:r>
            <a:r>
              <a:rPr b="1" dirty="0" smtClean="0">
                <a:latin typeface="Palatino Linotype" panose="02040502050505030304" pitchFamily="18" charset="0"/>
              </a:rPr>
              <a:t>with  </a:t>
            </a:r>
            <a:r>
              <a:rPr b="1" dirty="0">
                <a:latin typeface="Palatino Linotype" panose="02040502050505030304" pitchFamily="18" charset="0"/>
              </a:rPr>
              <a:t>others  after  his/her  login  details  are </a:t>
            </a:r>
            <a:r>
              <a:rPr b="1" dirty="0" smtClean="0">
                <a:latin typeface="Palatino Linotype" panose="02040502050505030304" pitchFamily="18" charset="0"/>
              </a:rPr>
              <a:t>validated.</a:t>
            </a:r>
            <a:endParaRPr lang="en-US" b="1" dirty="0" smtClean="0">
              <a:latin typeface="Palatino Linotype" panose="02040502050505030304" pitchFamily="18" charset="0"/>
            </a:endParaRPr>
          </a:p>
          <a:p>
            <a:pPr marL="12700">
              <a:spcBef>
                <a:spcPts val="204"/>
              </a:spcBef>
              <a:buSzPct val="76470"/>
              <a:tabLst>
                <a:tab pos="99060" algn="l"/>
              </a:tabLst>
            </a:pPr>
            <a:r>
              <a:rPr lang="en-US" b="1" dirty="0" smtClean="0">
                <a:latin typeface="Palatino Linotype" panose="02040502050505030304" pitchFamily="18" charset="0"/>
              </a:rPr>
              <a:t>3. </a:t>
            </a:r>
            <a:r>
              <a:rPr lang="en-US" b="1" dirty="0">
                <a:latin typeface="Palatino Linotype" panose="02040502050505030304" pitchFamily="18" charset="0"/>
              </a:rPr>
              <a:t>Chats are end-to-end encrypted provides	better security for miscellaneous information</a:t>
            </a:r>
            <a:r>
              <a:rPr lang="en-US" b="1" dirty="0" smtClean="0">
                <a:latin typeface="Palatino Linotype" panose="02040502050505030304" pitchFamily="18" charset="0"/>
              </a:rPr>
              <a:t>.</a:t>
            </a:r>
            <a:endParaRPr b="1" dirty="0">
              <a:latin typeface="Palatino Linotype" panose="02040502050505030304" pitchFamily="18" charset="0"/>
            </a:endParaRPr>
          </a:p>
          <a:p>
            <a:pPr marL="12700" marR="5080">
              <a:lnSpc>
                <a:spcPct val="119900"/>
              </a:lnSpc>
              <a:spcBef>
                <a:spcPts val="20"/>
              </a:spcBef>
              <a:buSzPct val="76470"/>
              <a:tabLst>
                <a:tab pos="97155" algn="l"/>
              </a:tabLst>
            </a:pPr>
            <a:r>
              <a:rPr lang="en-US" b="1" dirty="0">
                <a:latin typeface="Palatino Linotype" panose="02040502050505030304" pitchFamily="18" charset="0"/>
              </a:rPr>
              <a:t>4</a:t>
            </a:r>
            <a:r>
              <a:rPr lang="en-US" b="1" dirty="0" smtClean="0">
                <a:latin typeface="Palatino Linotype" panose="02040502050505030304" pitchFamily="18" charset="0"/>
              </a:rPr>
              <a:t>. </a:t>
            </a:r>
            <a:r>
              <a:rPr b="1" dirty="0" smtClean="0">
                <a:latin typeface="Palatino Linotype" panose="02040502050505030304" pitchFamily="18" charset="0"/>
              </a:rPr>
              <a:t>Allow </a:t>
            </a:r>
            <a:r>
              <a:rPr b="1" dirty="0">
                <a:latin typeface="Palatino Linotype" panose="02040502050505030304" pitchFamily="18" charset="0"/>
              </a:rPr>
              <a:t>an online user to view a list of other online users.</a:t>
            </a:r>
          </a:p>
          <a:p>
            <a:pPr marL="12700">
              <a:lnSpc>
                <a:spcPct val="100000"/>
              </a:lnSpc>
              <a:spcBef>
                <a:spcPts val="229"/>
              </a:spcBef>
              <a:buSzPct val="76470"/>
              <a:tabLst>
                <a:tab pos="111125" algn="l"/>
              </a:tabLst>
            </a:pPr>
            <a:r>
              <a:rPr lang="en-US" b="1" dirty="0">
                <a:latin typeface="Palatino Linotype" panose="02040502050505030304" pitchFamily="18" charset="0"/>
              </a:rPr>
              <a:t>5</a:t>
            </a:r>
            <a:r>
              <a:rPr lang="en-US" b="1" dirty="0" smtClean="0">
                <a:latin typeface="Palatino Linotype" panose="02040502050505030304" pitchFamily="18" charset="0"/>
              </a:rPr>
              <a:t>. </a:t>
            </a:r>
            <a:r>
              <a:rPr b="1" dirty="0" smtClean="0">
                <a:latin typeface="Palatino Linotype" panose="02040502050505030304" pitchFamily="18" charset="0"/>
              </a:rPr>
              <a:t>Allow </a:t>
            </a:r>
            <a:r>
              <a:rPr b="1" dirty="0">
                <a:latin typeface="Palatino Linotype" panose="02040502050505030304" pitchFamily="18" charset="0"/>
              </a:rPr>
              <a:t>users to chat in the common chat room</a:t>
            </a:r>
            <a:r>
              <a:rPr b="1" dirty="0" smtClean="0">
                <a:latin typeface="Palatino Linotype" panose="02040502050505030304" pitchFamily="18" charset="0"/>
              </a:rPr>
              <a:t>.</a:t>
            </a:r>
            <a:endParaRPr lang="en-US" b="1" dirty="0" smtClean="0">
              <a:latin typeface="Palatino Linotype" panose="02040502050505030304" pitchFamily="18" charset="0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buSzPct val="76470"/>
              <a:tabLst>
                <a:tab pos="111125" algn="l"/>
              </a:tabLst>
            </a:pPr>
            <a:r>
              <a:rPr lang="en-US" b="1" dirty="0" smtClean="0">
                <a:latin typeface="Palatino Linotype" panose="02040502050505030304" pitchFamily="18" charset="0"/>
              </a:rPr>
              <a:t>6. </a:t>
            </a:r>
            <a:r>
              <a:rPr lang="en-US" sz="900" b="1" dirty="0">
                <a:latin typeface="Palatino Linotype" panose="02040502050505030304" pitchFamily="18" charset="0"/>
              </a:rPr>
              <a:t>Users can share Emoji’s Reaction in </a:t>
            </a:r>
            <a:r>
              <a:rPr lang="en-US" sz="900" b="1" dirty="0" smtClean="0">
                <a:latin typeface="Palatino Linotype" panose="02040502050505030304" pitchFamily="18" charset="0"/>
              </a:rPr>
              <a:t>chats.</a:t>
            </a:r>
            <a:endParaRPr b="1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" y="8"/>
            <a:ext cx="2596865" cy="32879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9117" y="123825"/>
            <a:ext cx="2764790" cy="560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6835" rIns="0" bIns="0" rtlCol="0">
            <a:spAutoFit/>
          </a:bodyPr>
          <a:lstStyle/>
          <a:p>
            <a:pPr marL="908050">
              <a:lnSpc>
                <a:spcPct val="100000"/>
              </a:lnSpc>
              <a:spcBef>
                <a:spcPts val="605"/>
              </a:spcBef>
            </a:pPr>
            <a:r>
              <a:rPr sz="18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Modules</a:t>
            </a:r>
            <a:endParaRPr sz="1850" dirty="0">
              <a:latin typeface="Palatino Linotype"/>
              <a:cs typeface="Palatino Linotyp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4950" y="657225"/>
            <a:ext cx="275275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cs typeface="Calibri"/>
              </a:rPr>
              <a:t>User</a:t>
            </a:r>
            <a:r>
              <a:rPr lang="en-US" sz="700" b="1" spc="-20" dirty="0" smtClean="0">
                <a:cs typeface="Calibri"/>
              </a:rPr>
              <a:t> </a:t>
            </a:r>
            <a:r>
              <a:rPr lang="en-US" sz="700" b="1" dirty="0" smtClean="0">
                <a:cs typeface="Calibri"/>
              </a:rPr>
              <a:t>Registration</a:t>
            </a:r>
            <a:r>
              <a:rPr lang="en-US" sz="700" b="1" spc="-25" dirty="0" smtClean="0">
                <a:cs typeface="Calibri"/>
              </a:rPr>
              <a:t> </a:t>
            </a:r>
            <a:r>
              <a:rPr lang="en-US" sz="700" b="1" dirty="0" smtClean="0">
                <a:cs typeface="Calibri"/>
              </a:rPr>
              <a:t>and</a:t>
            </a:r>
            <a:r>
              <a:rPr lang="en-US" sz="700" b="1" spc="-45" dirty="0" smtClean="0">
                <a:cs typeface="Calibri"/>
              </a:rPr>
              <a:t> </a:t>
            </a:r>
            <a:r>
              <a:rPr lang="en-US" sz="700" b="1" spc="-10" dirty="0" smtClean="0">
                <a:cs typeface="Calibri"/>
              </a:rPr>
              <a:t>Authentication:</a:t>
            </a:r>
            <a:r>
              <a:rPr lang="en-US" sz="700" b="1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Users</a:t>
            </a:r>
            <a:r>
              <a:rPr lang="en-US" sz="700" spc="-2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can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create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accounts,</a:t>
            </a:r>
            <a:r>
              <a:rPr lang="en-US" sz="700" spc="-1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providing </a:t>
            </a:r>
            <a:r>
              <a:rPr lang="en-US" sz="700" dirty="0" smtClean="0">
                <a:cs typeface="Calibri"/>
              </a:rPr>
              <a:t>their</a:t>
            </a:r>
            <a:r>
              <a:rPr lang="en-US" sz="700" spc="-1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username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and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password,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or</a:t>
            </a:r>
            <a:r>
              <a:rPr lang="en-US" sz="700" spc="-1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use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social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media</a:t>
            </a:r>
            <a:r>
              <a:rPr lang="en-US" sz="700" spc="-10" dirty="0" smtClean="0">
                <a:cs typeface="Calibri"/>
              </a:rPr>
              <a:t> authentication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for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quick access.</a:t>
            </a:r>
          </a:p>
          <a:p>
            <a:endParaRPr lang="en-US" sz="700" spc="-10" dirty="0" smtClean="0">
              <a:cs typeface="Calibri"/>
            </a:endParaRPr>
          </a:p>
          <a:p>
            <a:pPr algn="l"/>
            <a:r>
              <a:rPr lang="en-US" sz="700" b="1" dirty="0" smtClean="0">
                <a:cs typeface="Calibri"/>
              </a:rPr>
              <a:t>Real-Time</a:t>
            </a:r>
            <a:r>
              <a:rPr lang="en-US" sz="700" b="1" spc="-35" dirty="0" smtClean="0">
                <a:cs typeface="Calibri"/>
              </a:rPr>
              <a:t> </a:t>
            </a:r>
            <a:r>
              <a:rPr lang="en-US" sz="700" b="1" dirty="0" smtClean="0">
                <a:cs typeface="Calibri"/>
              </a:rPr>
              <a:t>Messaging:</a:t>
            </a:r>
            <a:r>
              <a:rPr lang="en-US" sz="700" b="1" spc="-2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Users</a:t>
            </a:r>
            <a:r>
              <a:rPr lang="en-US" sz="700" spc="-5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can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initiate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one-on-</a:t>
            </a:r>
            <a:r>
              <a:rPr lang="en-US" sz="700" dirty="0" smtClean="0">
                <a:cs typeface="Calibri"/>
              </a:rPr>
              <a:t>one</a:t>
            </a:r>
            <a:r>
              <a:rPr lang="en-US" sz="700" spc="-2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or</a:t>
            </a:r>
            <a:r>
              <a:rPr lang="en-US" sz="700" spc="-4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group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chats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with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their </a:t>
            </a:r>
            <a:r>
              <a:rPr lang="en-US" sz="700" dirty="0" smtClean="0">
                <a:cs typeface="Calibri"/>
              </a:rPr>
              <a:t>contacts.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Messages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are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sent and</a:t>
            </a:r>
            <a:r>
              <a:rPr lang="en-US" sz="700" spc="-2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received</a:t>
            </a:r>
            <a:r>
              <a:rPr lang="en-US" sz="700" spc="-1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instantly, providing</a:t>
            </a:r>
            <a:r>
              <a:rPr lang="en-US" sz="700" spc="-1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a</a:t>
            </a:r>
            <a:r>
              <a:rPr lang="en-US" sz="700" spc="-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true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real-</a:t>
            </a:r>
            <a:r>
              <a:rPr lang="en-US" sz="700" spc="-20" dirty="0" smtClean="0">
                <a:cs typeface="Calibri"/>
              </a:rPr>
              <a:t>time </a:t>
            </a:r>
            <a:r>
              <a:rPr lang="en-US" sz="700" dirty="0" smtClean="0">
                <a:cs typeface="Calibri"/>
              </a:rPr>
              <a:t>experience.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Typing</a:t>
            </a:r>
            <a:r>
              <a:rPr lang="en-US" sz="700" spc="-4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indicators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and</a:t>
            </a:r>
            <a:r>
              <a:rPr lang="en-US" sz="700" spc="-4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read</a:t>
            </a:r>
            <a:r>
              <a:rPr lang="en-US" sz="700" spc="-6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receipts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help</a:t>
            </a:r>
            <a:r>
              <a:rPr lang="en-US" sz="700" spc="-4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users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stay</a:t>
            </a:r>
            <a:r>
              <a:rPr lang="en-US" sz="700" spc="-4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informed</a:t>
            </a:r>
            <a:r>
              <a:rPr lang="en-US" sz="700" spc="-4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about </a:t>
            </a:r>
            <a:r>
              <a:rPr lang="en-US" sz="700" dirty="0" smtClean="0">
                <a:cs typeface="Calibri"/>
              </a:rPr>
              <a:t>the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status</a:t>
            </a:r>
            <a:r>
              <a:rPr lang="en-US" sz="700" spc="-4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of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their</a:t>
            </a:r>
            <a:r>
              <a:rPr lang="en-US" sz="700" spc="-40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messages.</a:t>
            </a:r>
          </a:p>
          <a:p>
            <a:pPr algn="l"/>
            <a:endParaRPr lang="en-US" sz="800" spc="-10" dirty="0" smtClean="0">
              <a:cs typeface="Calibri"/>
            </a:endParaRPr>
          </a:p>
          <a:p>
            <a:pPr algn="l"/>
            <a:r>
              <a:rPr lang="en-US" sz="700" b="1" dirty="0" smtClean="0">
                <a:cs typeface="Calibri"/>
              </a:rPr>
              <a:t>Encryption : </a:t>
            </a:r>
            <a:r>
              <a:rPr lang="en-US" sz="700" dirty="0" smtClean="0">
                <a:cs typeface="Calibri"/>
              </a:rPr>
              <a:t>On </a:t>
            </a:r>
            <a:r>
              <a:rPr lang="en-US" sz="700" dirty="0" err="1" smtClean="0">
                <a:cs typeface="Calibri"/>
              </a:rPr>
              <a:t>wechat</a:t>
            </a:r>
            <a:r>
              <a:rPr lang="en-US" sz="700" dirty="0" smtClean="0">
                <a:cs typeface="Calibri"/>
              </a:rPr>
              <a:t> application chats are highly secured. they are end-to-end encrypted so that no hacker can detect/hack the chats (information)chat are encrypted by AES-128 encryption.</a:t>
            </a:r>
          </a:p>
          <a:p>
            <a:pPr algn="l"/>
            <a:endParaRPr lang="en-US" sz="700" dirty="0" smtClean="0">
              <a:cs typeface="Calibri"/>
            </a:endParaRPr>
          </a:p>
          <a:p>
            <a:pPr algn="l"/>
            <a:r>
              <a:rPr lang="en-US" sz="700" b="1" dirty="0" smtClean="0">
                <a:cs typeface="Calibri"/>
              </a:rPr>
              <a:t>Responsive</a:t>
            </a:r>
            <a:r>
              <a:rPr lang="en-US" sz="700" b="1" spc="-35" dirty="0" smtClean="0">
                <a:cs typeface="Calibri"/>
              </a:rPr>
              <a:t> </a:t>
            </a:r>
            <a:r>
              <a:rPr lang="en-US" sz="700" b="1" dirty="0" smtClean="0">
                <a:cs typeface="Calibri"/>
              </a:rPr>
              <a:t>Design:</a:t>
            </a:r>
            <a:r>
              <a:rPr lang="en-US" sz="700" b="1" spc="-2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The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application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is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built</a:t>
            </a:r>
            <a:r>
              <a:rPr lang="en-US" sz="700" spc="-20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using</a:t>
            </a:r>
            <a:r>
              <a:rPr lang="en-US" sz="700" spc="-4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React.js,</a:t>
            </a:r>
            <a:r>
              <a:rPr lang="en-US" sz="700" spc="-20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ensuring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spc="-50" dirty="0" smtClean="0">
                <a:cs typeface="Calibri"/>
              </a:rPr>
              <a:t>a </a:t>
            </a:r>
            <a:r>
              <a:rPr lang="en-US" sz="700" dirty="0" smtClean="0">
                <a:cs typeface="Calibri"/>
              </a:rPr>
              <a:t>responsive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and</a:t>
            </a:r>
            <a:r>
              <a:rPr lang="en-US" sz="700" spc="-4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intuitive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user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interface</a:t>
            </a:r>
            <a:r>
              <a:rPr lang="en-US" sz="700" spc="-5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for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both</a:t>
            </a:r>
            <a:r>
              <a:rPr lang="en-US" sz="700" spc="-4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web</a:t>
            </a:r>
            <a:r>
              <a:rPr lang="en-US" sz="700" spc="-4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and</a:t>
            </a:r>
            <a:r>
              <a:rPr lang="en-US" sz="700" spc="-4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mobile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devices.</a:t>
            </a:r>
          </a:p>
          <a:p>
            <a:pPr algn="l"/>
            <a:endParaRPr lang="en-US" sz="700" spc="-10" dirty="0" smtClean="0">
              <a:cs typeface="Calibri"/>
            </a:endParaRPr>
          </a:p>
          <a:p>
            <a:pPr algn="l"/>
            <a:r>
              <a:rPr lang="en-US" sz="700" b="1" dirty="0" smtClean="0">
                <a:cs typeface="Calibri"/>
              </a:rPr>
              <a:t>Deployment</a:t>
            </a:r>
            <a:r>
              <a:rPr lang="en-US" sz="700" b="1" spc="-35" dirty="0" smtClean="0">
                <a:cs typeface="Calibri"/>
              </a:rPr>
              <a:t> </a:t>
            </a:r>
            <a:r>
              <a:rPr lang="en-US" sz="700" b="1" dirty="0" smtClean="0">
                <a:cs typeface="Calibri"/>
              </a:rPr>
              <a:t>and</a:t>
            </a:r>
            <a:r>
              <a:rPr lang="en-US" sz="700" b="1" spc="-25" dirty="0" smtClean="0">
                <a:cs typeface="Calibri"/>
              </a:rPr>
              <a:t> </a:t>
            </a:r>
            <a:r>
              <a:rPr lang="en-US" sz="700" b="1" dirty="0" smtClean="0">
                <a:cs typeface="Calibri"/>
              </a:rPr>
              <a:t>Scalability:</a:t>
            </a:r>
            <a:r>
              <a:rPr lang="en-US" sz="700" b="1" spc="-1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The</a:t>
            </a:r>
            <a:r>
              <a:rPr lang="en-US" sz="700" spc="-1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application</a:t>
            </a:r>
            <a:r>
              <a:rPr lang="en-US" sz="700" spc="-5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can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be</a:t>
            </a:r>
            <a:r>
              <a:rPr lang="en-US" sz="700" spc="-1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easily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deployed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on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cloud </a:t>
            </a:r>
            <a:r>
              <a:rPr lang="en-US" sz="700" dirty="0" smtClean="0">
                <a:cs typeface="Calibri"/>
              </a:rPr>
              <a:t>platforms</a:t>
            </a:r>
            <a:r>
              <a:rPr lang="en-US" sz="700" spc="-4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like</a:t>
            </a:r>
            <a:r>
              <a:rPr lang="en-US" sz="700" spc="-15" dirty="0" smtClean="0">
                <a:cs typeface="Calibri"/>
              </a:rPr>
              <a:t> </a:t>
            </a:r>
            <a:r>
              <a:rPr lang="en-US" sz="700" dirty="0" err="1" smtClean="0">
                <a:cs typeface="Calibri"/>
              </a:rPr>
              <a:t>AWS,</a:t>
            </a:r>
            <a:r>
              <a:rPr lang="en-US" sz="700" spc="-20" dirty="0" err="1" smtClean="0">
                <a:cs typeface="Calibri"/>
              </a:rPr>
              <a:t>Vercel</a:t>
            </a:r>
            <a:r>
              <a:rPr lang="en-US" sz="700" spc="-20" dirty="0" smtClean="0">
                <a:cs typeface="Calibri"/>
              </a:rPr>
              <a:t> and </a:t>
            </a:r>
            <a:r>
              <a:rPr lang="en-US" sz="700" spc="-20" dirty="0" err="1" smtClean="0">
                <a:cs typeface="Calibri"/>
              </a:rPr>
              <a:t>Netlify</a:t>
            </a:r>
            <a:r>
              <a:rPr lang="en-US" sz="700" dirty="0" smtClean="0">
                <a:cs typeface="Calibri"/>
              </a:rPr>
              <a:t>.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Horizontal</a:t>
            </a:r>
            <a:r>
              <a:rPr lang="en-US" sz="700" spc="-1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scalability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to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accommodate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spc="-50" dirty="0" smtClean="0">
                <a:cs typeface="Calibri"/>
              </a:rPr>
              <a:t>a </a:t>
            </a:r>
            <a:r>
              <a:rPr lang="en-US" sz="700" dirty="0" smtClean="0">
                <a:cs typeface="Calibri"/>
              </a:rPr>
              <a:t>growing</a:t>
            </a:r>
            <a:r>
              <a:rPr lang="en-US" sz="700" spc="-4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user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spc="-20" dirty="0" smtClean="0">
                <a:cs typeface="Calibri"/>
              </a:rPr>
              <a:t>base.</a:t>
            </a:r>
          </a:p>
          <a:p>
            <a:pPr algn="l"/>
            <a:endParaRPr lang="en-US" sz="700" spc="-20" dirty="0" smtClean="0">
              <a:cs typeface="Calibri"/>
            </a:endParaRPr>
          </a:p>
          <a:p>
            <a:pPr algn="l"/>
            <a:r>
              <a:rPr lang="en-US" sz="700" b="1" dirty="0" smtClean="0">
                <a:cs typeface="Calibri"/>
              </a:rPr>
              <a:t>Security:</a:t>
            </a:r>
            <a:r>
              <a:rPr lang="en-US" sz="700" b="1" spc="-25" dirty="0" smtClean="0">
                <a:cs typeface="Calibri"/>
              </a:rPr>
              <a:t> </a:t>
            </a:r>
            <a:r>
              <a:rPr lang="en-US" sz="700" spc="-25" dirty="0" smtClean="0">
                <a:cs typeface="Calibri"/>
              </a:rPr>
              <a:t>End-</a:t>
            </a:r>
            <a:r>
              <a:rPr lang="en-US" sz="700" spc="-10" dirty="0" smtClean="0">
                <a:cs typeface="Calibri"/>
              </a:rPr>
              <a:t>to-</a:t>
            </a:r>
            <a:r>
              <a:rPr lang="en-US" sz="700" dirty="0" smtClean="0">
                <a:cs typeface="Calibri"/>
              </a:rPr>
              <a:t>end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encryption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ensures</a:t>
            </a:r>
            <a:r>
              <a:rPr lang="en-US" sz="700" spc="-1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the</a:t>
            </a:r>
            <a:r>
              <a:rPr lang="en-US" sz="700" spc="-1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privacy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and</a:t>
            </a:r>
            <a:r>
              <a:rPr lang="en-US" sz="700" spc="-2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security</a:t>
            </a:r>
            <a:r>
              <a:rPr lang="en-US" sz="700" spc="-5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of</a:t>
            </a:r>
            <a:r>
              <a:rPr lang="en-US" sz="700" spc="-20" dirty="0" smtClean="0">
                <a:cs typeface="Calibri"/>
              </a:rPr>
              <a:t> user </a:t>
            </a:r>
            <a:r>
              <a:rPr lang="en-US" sz="700" dirty="0" smtClean="0">
                <a:cs typeface="Calibri"/>
              </a:rPr>
              <a:t>messages.</a:t>
            </a:r>
            <a:r>
              <a:rPr lang="en-US" sz="700" spc="-5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Regular</a:t>
            </a:r>
            <a:r>
              <a:rPr lang="en-US" sz="700" spc="-3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security</a:t>
            </a:r>
            <a:r>
              <a:rPr lang="en-US" sz="700" spc="-5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audits</a:t>
            </a:r>
            <a:r>
              <a:rPr lang="en-US" sz="700" spc="-40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and</a:t>
            </a:r>
            <a:r>
              <a:rPr lang="en-US" sz="700" spc="-50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updates</a:t>
            </a:r>
            <a:r>
              <a:rPr lang="en-US" sz="700" spc="-3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to</a:t>
            </a:r>
            <a:r>
              <a:rPr lang="en-US" sz="700" spc="-55" dirty="0" smtClean="0">
                <a:cs typeface="Calibri"/>
              </a:rPr>
              <a:t> </a:t>
            </a:r>
            <a:r>
              <a:rPr lang="en-US" sz="700" dirty="0" smtClean="0">
                <a:cs typeface="Calibri"/>
              </a:rPr>
              <a:t>protect</a:t>
            </a:r>
            <a:r>
              <a:rPr lang="en-US" sz="700" spc="-60" dirty="0" smtClean="0">
                <a:cs typeface="Calibri"/>
              </a:rPr>
              <a:t> </a:t>
            </a:r>
            <a:r>
              <a:rPr lang="en-US" sz="700" spc="-10" dirty="0" smtClean="0">
                <a:cs typeface="Calibri"/>
              </a:rPr>
              <a:t>against vulnerabilities</a:t>
            </a:r>
            <a:endParaRPr lang="en-US" sz="700" dirty="0" smtClean="0">
              <a:cs typeface="Calibri"/>
            </a:endParaRPr>
          </a:p>
          <a:p>
            <a:pPr algn="l"/>
            <a:endParaRPr lang="en-US" sz="700" dirty="0" smtClean="0">
              <a:cs typeface="Calibri"/>
            </a:endParaRPr>
          </a:p>
          <a:p>
            <a:pPr algn="l"/>
            <a:endParaRPr lang="en-US" sz="700" dirty="0" smtClean="0">
              <a:cs typeface="Calibri"/>
            </a:endParaRPr>
          </a:p>
          <a:p>
            <a:pPr algn="l"/>
            <a:endParaRPr lang="en-US" sz="700" spc="-10" dirty="0" smtClean="0">
              <a:cs typeface="Calibri"/>
            </a:endParaRPr>
          </a:p>
          <a:p>
            <a:pPr algn="l"/>
            <a:endParaRPr lang="en-US" sz="700" spc="-10" dirty="0" smtClean="0">
              <a:cs typeface="Calibri"/>
            </a:endParaRPr>
          </a:p>
          <a:p>
            <a:endParaRPr lang="en-US" sz="700" spc="-10" dirty="0" smtClean="0">
              <a:cs typeface="Calibri"/>
            </a:endParaRPr>
          </a:p>
          <a:p>
            <a:endParaRPr lang="en-US" sz="800" spc="-10" dirty="0" smtClean="0">
              <a:cs typeface="Calibri"/>
            </a:endParaRPr>
          </a:p>
          <a:p>
            <a:endParaRPr lang="en-IN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" y="8"/>
            <a:ext cx="2596865" cy="32879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9117" y="359926"/>
            <a:ext cx="2764790" cy="560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93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590"/>
              </a:spcBef>
            </a:pPr>
            <a:r>
              <a:rPr sz="160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Development</a:t>
            </a:r>
            <a:r>
              <a:rPr sz="16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Requirements</a:t>
            </a:r>
            <a:endParaRPr sz="16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7078" y="1105470"/>
            <a:ext cx="678484" cy="982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15949" y="1051511"/>
            <a:ext cx="239839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5700"/>
              </a:lnSpc>
              <a:spcBef>
                <a:spcPts val="90"/>
              </a:spcBef>
              <a:tabLst>
                <a:tab pos="1714500" algn="l"/>
              </a:tabLst>
            </a:pPr>
            <a:r>
              <a:rPr sz="800" spc="85" dirty="0">
                <a:latin typeface="Calibri"/>
                <a:cs typeface="Calibri"/>
              </a:rPr>
              <a:t>Understanding</a:t>
            </a:r>
            <a:r>
              <a:rPr sz="800" spc="80" dirty="0">
                <a:latin typeface="Calibri"/>
                <a:cs typeface="Calibri"/>
              </a:rPr>
              <a:t> </a:t>
            </a:r>
            <a:r>
              <a:rPr sz="800" spc="55" dirty="0">
                <a:latin typeface="Calibri"/>
                <a:cs typeface="Calibri"/>
              </a:rPr>
              <a:t>the</a:t>
            </a:r>
            <a:r>
              <a:rPr sz="800" dirty="0">
                <a:latin typeface="Calibri"/>
                <a:cs typeface="Calibri"/>
              </a:rPr>
              <a:t>	for</a:t>
            </a:r>
            <a:r>
              <a:rPr sz="800" spc="100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building</a:t>
            </a:r>
            <a:r>
              <a:rPr sz="800" spc="105" dirty="0">
                <a:latin typeface="Calibri"/>
                <a:cs typeface="Calibri"/>
              </a:rPr>
              <a:t> </a:t>
            </a:r>
            <a:r>
              <a:rPr sz="800" spc="25" dirty="0">
                <a:latin typeface="Calibri"/>
                <a:cs typeface="Calibri"/>
              </a:rPr>
              <a:t>a</a:t>
            </a:r>
            <a:r>
              <a:rPr sz="800" spc="95" dirty="0">
                <a:latin typeface="Calibri"/>
                <a:cs typeface="Calibri"/>
              </a:rPr>
              <a:t> WeChat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90" dirty="0">
                <a:latin typeface="Calibri"/>
                <a:cs typeface="Calibri"/>
              </a:rPr>
              <a:t>web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application,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including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technical </a:t>
            </a:r>
            <a:r>
              <a:rPr sz="800" spc="70" dirty="0">
                <a:latin typeface="Calibri"/>
                <a:cs typeface="Calibri"/>
              </a:rPr>
              <a:t>speciﬁcations,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user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interface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design,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data </a:t>
            </a:r>
            <a:r>
              <a:rPr sz="800" spc="100" dirty="0">
                <a:latin typeface="Calibri"/>
                <a:cs typeface="Calibri"/>
              </a:rPr>
              <a:t>management,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and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65" dirty="0">
                <a:latin typeface="Calibri"/>
                <a:cs typeface="Calibri"/>
              </a:rPr>
              <a:t>security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50" dirty="0">
                <a:latin typeface="Calibri"/>
                <a:cs typeface="Calibri"/>
              </a:rPr>
              <a:t>considerations.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14"/>
              </a:spcBef>
            </a:pPr>
            <a:r>
              <a:rPr spc="-25" dirty="0"/>
              <a:t>Objectives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410" y="942807"/>
            <a:ext cx="503386" cy="987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1806" y="908434"/>
            <a:ext cx="666750" cy="146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105" dirty="0">
                <a:latin typeface="Calibri"/>
                <a:cs typeface="Calibri"/>
              </a:rPr>
              <a:t>Deﬁning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55" dirty="0">
                <a:latin typeface="Calibri"/>
                <a:cs typeface="Calibri"/>
              </a:rPr>
              <a:t>the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502" y="908434"/>
            <a:ext cx="752475" cy="146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latin typeface="Calibri"/>
                <a:cs typeface="Calibri"/>
              </a:rPr>
              <a:t>of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the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spc="85" dirty="0">
                <a:latin typeface="Calibri"/>
                <a:cs typeface="Calibri"/>
              </a:rPr>
              <a:t>WeChat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853" y="1029003"/>
            <a:ext cx="1957705" cy="728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014" marR="5080" indent="-107950" algn="r">
              <a:lnSpc>
                <a:spcPct val="115700"/>
              </a:lnSpc>
              <a:spcBef>
                <a:spcPts val="90"/>
              </a:spcBef>
            </a:pPr>
            <a:r>
              <a:rPr sz="800" spc="90" dirty="0">
                <a:latin typeface="Calibri"/>
                <a:cs typeface="Calibri"/>
              </a:rPr>
              <a:t>web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application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75" dirty="0">
                <a:latin typeface="Calibri"/>
                <a:cs typeface="Calibri"/>
              </a:rPr>
              <a:t>development,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such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45" dirty="0">
                <a:latin typeface="Calibri"/>
                <a:cs typeface="Calibri"/>
              </a:rPr>
              <a:t>as </a:t>
            </a:r>
            <a:r>
              <a:rPr sz="800" spc="95" dirty="0">
                <a:latin typeface="Calibri"/>
                <a:cs typeface="Calibri"/>
              </a:rPr>
              <a:t>enhancing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user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85" dirty="0">
                <a:latin typeface="Calibri"/>
                <a:cs typeface="Calibri"/>
              </a:rPr>
              <a:t>engagement, </a:t>
            </a:r>
            <a:r>
              <a:rPr sz="800" spc="75" dirty="0">
                <a:latin typeface="Calibri"/>
                <a:cs typeface="Calibri"/>
              </a:rPr>
              <a:t>providing</a:t>
            </a:r>
            <a:r>
              <a:rPr sz="800" spc="1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real-</a:t>
            </a:r>
            <a:r>
              <a:rPr sz="800" spc="85" dirty="0">
                <a:latin typeface="Calibri"/>
                <a:cs typeface="Calibri"/>
              </a:rPr>
              <a:t>time</a:t>
            </a:r>
            <a:r>
              <a:rPr sz="800" spc="160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communication, </a:t>
            </a:r>
            <a:r>
              <a:rPr sz="800" spc="95" dirty="0">
                <a:latin typeface="Calibri"/>
                <a:cs typeface="Calibri"/>
              </a:rPr>
              <a:t>and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integrating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75" dirty="0">
                <a:latin typeface="Calibri"/>
                <a:cs typeface="Calibri"/>
              </a:rPr>
              <a:t>with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spc="65" dirty="0">
                <a:latin typeface="Calibri"/>
                <a:cs typeface="Calibri"/>
              </a:rPr>
              <a:t>WeChat's</a:t>
            </a:r>
            <a:endParaRPr sz="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45"/>
              </a:spcBef>
            </a:pPr>
            <a:r>
              <a:rPr sz="800" spc="60" dirty="0">
                <a:latin typeface="Calibri"/>
                <a:cs typeface="Calibri"/>
              </a:rPr>
              <a:t>ecosystem.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4132" y="0"/>
            <a:ext cx="2922562" cy="3287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4126" y="8"/>
            <a:ext cx="2922905" cy="3288029"/>
            <a:chOff x="2924126" y="8"/>
            <a:chExt cx="2922905" cy="3288029"/>
          </a:xfrm>
        </p:grpSpPr>
        <p:sp>
          <p:nvSpPr>
            <p:cNvPr id="3" name="object 3"/>
            <p:cNvSpPr/>
            <p:nvPr/>
          </p:nvSpPr>
          <p:spPr>
            <a:xfrm>
              <a:off x="2924126" y="8"/>
              <a:ext cx="2922905" cy="3288029"/>
            </a:xfrm>
            <a:custGeom>
              <a:avLst/>
              <a:gdLst/>
              <a:ahLst/>
              <a:cxnLst/>
              <a:rect l="l" t="t" r="r" b="b"/>
              <a:pathLst>
                <a:path w="2922904" h="3288029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2589" y="365330"/>
              <a:ext cx="2076270" cy="25451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2528" y="610989"/>
            <a:ext cx="720090" cy="3289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950" spc="-10" dirty="0"/>
              <a:t>Scope</a:t>
            </a:r>
            <a:endParaRPr sz="19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35" y="1081491"/>
            <a:ext cx="294119" cy="7691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0992" y="1006262"/>
            <a:ext cx="2025650" cy="728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95"/>
              </a:spcBef>
              <a:tabLst>
                <a:tab pos="1205865" algn="l"/>
              </a:tabLst>
            </a:pPr>
            <a:r>
              <a:rPr sz="800" spc="90" dirty="0">
                <a:latin typeface="Calibri"/>
                <a:cs typeface="Calibri"/>
              </a:rPr>
              <a:t>Determining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55" dirty="0">
                <a:latin typeface="Calibri"/>
                <a:cs typeface="Calibri"/>
              </a:rPr>
              <a:t>the</a:t>
            </a:r>
            <a:r>
              <a:rPr sz="800" dirty="0">
                <a:latin typeface="Calibri"/>
                <a:cs typeface="Calibri"/>
              </a:rPr>
              <a:t>	of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the</a:t>
            </a:r>
            <a:r>
              <a:rPr sz="800" spc="70" dirty="0">
                <a:latin typeface="Calibri"/>
                <a:cs typeface="Calibri"/>
              </a:rPr>
              <a:t> </a:t>
            </a:r>
            <a:r>
              <a:rPr sz="800" spc="85" dirty="0">
                <a:latin typeface="Calibri"/>
                <a:cs typeface="Calibri"/>
              </a:rPr>
              <a:t>WeChat </a:t>
            </a:r>
            <a:r>
              <a:rPr sz="800" spc="90" dirty="0">
                <a:latin typeface="Calibri"/>
                <a:cs typeface="Calibri"/>
              </a:rPr>
              <a:t>web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application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50" dirty="0">
                <a:latin typeface="Calibri"/>
                <a:cs typeface="Calibri"/>
              </a:rPr>
              <a:t>project,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85" dirty="0">
                <a:latin typeface="Calibri"/>
                <a:cs typeface="Calibri"/>
              </a:rPr>
              <a:t>including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50" dirty="0">
                <a:latin typeface="Calibri"/>
                <a:cs typeface="Calibri"/>
              </a:rPr>
              <a:t>the features,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55" dirty="0">
                <a:latin typeface="Calibri"/>
                <a:cs typeface="Calibri"/>
              </a:rPr>
              <a:t>functionalities,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and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45" dirty="0">
                <a:latin typeface="Calibri"/>
                <a:cs typeface="Calibri"/>
              </a:rPr>
              <a:t>limitations. </a:t>
            </a:r>
            <a:r>
              <a:rPr sz="800" spc="90" dirty="0">
                <a:latin typeface="Calibri"/>
                <a:cs typeface="Calibri"/>
              </a:rPr>
              <a:t>Discussing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the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potential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for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spc="45" dirty="0">
                <a:latin typeface="Calibri"/>
                <a:cs typeface="Calibri"/>
              </a:rPr>
              <a:t>scalability </a:t>
            </a:r>
            <a:r>
              <a:rPr sz="800" spc="95" dirty="0">
                <a:latin typeface="Calibri"/>
                <a:cs typeface="Calibri"/>
              </a:rPr>
              <a:t>and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future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55" dirty="0">
                <a:latin typeface="Calibri"/>
                <a:cs typeface="Calibri"/>
              </a:rPr>
              <a:t>expansion.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" y="8"/>
            <a:ext cx="2924175" cy="3288029"/>
            <a:chOff x="1512" y="8"/>
            <a:chExt cx="2924175" cy="3288029"/>
          </a:xfrm>
        </p:grpSpPr>
        <p:sp>
          <p:nvSpPr>
            <p:cNvPr id="3" name="object 3"/>
            <p:cNvSpPr/>
            <p:nvPr/>
          </p:nvSpPr>
          <p:spPr>
            <a:xfrm>
              <a:off x="1512" y="8"/>
              <a:ext cx="2924175" cy="3288029"/>
            </a:xfrm>
            <a:custGeom>
              <a:avLst/>
              <a:gdLst/>
              <a:ahLst/>
              <a:cxnLst/>
              <a:rect l="l" t="t" r="r" b="b"/>
              <a:pathLst>
                <a:path w="2924175" h="3288029">
                  <a:moveTo>
                    <a:pt x="2923757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3757" y="3287938"/>
                  </a:lnTo>
                  <a:lnTo>
                    <a:pt x="2923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210" y="365330"/>
              <a:ext cx="2067135" cy="25572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65908" y="468928"/>
            <a:ext cx="200533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>
                <a:latin typeface="Palatino Linotype"/>
                <a:cs typeface="Palatino Linotype"/>
              </a:rPr>
              <a:t>React</a:t>
            </a:r>
            <a:r>
              <a:rPr spc="95" dirty="0">
                <a:latin typeface="Palatino Linotype"/>
                <a:cs typeface="Palatino Linotype"/>
              </a:rPr>
              <a:t> </a:t>
            </a:r>
            <a:r>
              <a:rPr spc="-10" dirty="0">
                <a:latin typeface="Palatino Linotype"/>
                <a:cs typeface="Palatino Linotype"/>
              </a:rPr>
              <a:t>Framework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9334" y="921319"/>
            <a:ext cx="279410" cy="7497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65898" y="882640"/>
            <a:ext cx="1793875" cy="755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  <a:tabLst>
                <a:tab pos="967105" algn="l"/>
              </a:tabLst>
            </a:pPr>
            <a:r>
              <a:rPr sz="800" spc="65" dirty="0">
                <a:latin typeface="Calibri"/>
                <a:cs typeface="Calibri"/>
              </a:rPr>
              <a:t>Utilizing </a:t>
            </a:r>
            <a:r>
              <a:rPr sz="800" spc="55" dirty="0">
                <a:latin typeface="Calibri"/>
                <a:cs typeface="Calibri"/>
              </a:rPr>
              <a:t>the</a:t>
            </a:r>
            <a:r>
              <a:rPr sz="800" dirty="0">
                <a:latin typeface="Calibri"/>
                <a:cs typeface="Calibri"/>
              </a:rPr>
              <a:t>	</a:t>
            </a:r>
            <a:r>
              <a:rPr sz="800" spc="80" dirty="0">
                <a:latin typeface="Calibri"/>
                <a:cs typeface="Calibri"/>
              </a:rPr>
              <a:t>framework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spc="-25" dirty="0">
                <a:latin typeface="Calibri"/>
                <a:cs typeface="Calibri"/>
              </a:rPr>
              <a:t>for</a:t>
            </a:r>
            <a:r>
              <a:rPr sz="800" spc="80" dirty="0">
                <a:latin typeface="Calibri"/>
                <a:cs typeface="Calibri"/>
              </a:rPr>
              <a:t> building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75" dirty="0">
                <a:latin typeface="Calibri"/>
                <a:cs typeface="Calibri"/>
              </a:rPr>
              <a:t>the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user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interface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55" dirty="0">
                <a:latin typeface="Calibri"/>
                <a:cs typeface="Calibri"/>
              </a:rPr>
              <a:t> the </a:t>
            </a:r>
            <a:r>
              <a:rPr sz="800" spc="95" dirty="0">
                <a:latin typeface="Calibri"/>
                <a:cs typeface="Calibri"/>
              </a:rPr>
              <a:t>WeChat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90" dirty="0">
                <a:latin typeface="Calibri"/>
                <a:cs typeface="Calibri"/>
              </a:rPr>
              <a:t>web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60" dirty="0">
                <a:latin typeface="Calibri"/>
                <a:cs typeface="Calibri"/>
              </a:rPr>
              <a:t>application.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Exploring </a:t>
            </a:r>
            <a:r>
              <a:rPr sz="800" spc="80" dirty="0">
                <a:latin typeface="Calibri"/>
                <a:cs typeface="Calibri"/>
              </a:rPr>
              <a:t>the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spc="85" dirty="0">
                <a:latin typeface="Calibri"/>
                <a:cs typeface="Calibri"/>
              </a:rPr>
              <a:t>beneﬁts</a:t>
            </a:r>
            <a:r>
              <a:rPr sz="800" spc="7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70" dirty="0">
                <a:latin typeface="Calibri"/>
                <a:cs typeface="Calibri"/>
              </a:rPr>
              <a:t> </a:t>
            </a:r>
            <a:r>
              <a:rPr sz="800" spc="85" dirty="0">
                <a:latin typeface="Calibri"/>
                <a:cs typeface="Calibri"/>
              </a:rPr>
              <a:t>React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for</a:t>
            </a:r>
            <a:r>
              <a:rPr sz="800" spc="70" dirty="0">
                <a:latin typeface="Calibri"/>
                <a:cs typeface="Calibri"/>
              </a:rPr>
              <a:t> </a:t>
            </a:r>
            <a:r>
              <a:rPr sz="800" spc="65" dirty="0">
                <a:latin typeface="Calibri"/>
                <a:cs typeface="Calibri"/>
              </a:rPr>
              <a:t>creating </a:t>
            </a:r>
            <a:r>
              <a:rPr sz="800" spc="95" dirty="0">
                <a:latin typeface="Calibri"/>
                <a:cs typeface="Calibri"/>
              </a:rPr>
              <a:t>dynamic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and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65" dirty="0">
                <a:latin typeface="Calibri"/>
                <a:cs typeface="Calibri"/>
              </a:rPr>
              <a:t>responsive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65" dirty="0">
                <a:latin typeface="Calibri"/>
                <a:cs typeface="Calibri"/>
              </a:rPr>
              <a:t>web </a:t>
            </a:r>
            <a:r>
              <a:rPr sz="800" spc="40" dirty="0">
                <a:latin typeface="Calibri"/>
                <a:cs typeface="Calibri"/>
              </a:rPr>
              <a:t>interfaces.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" y="8"/>
            <a:ext cx="2596865" cy="32879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9117" y="359926"/>
            <a:ext cx="2764790" cy="560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6835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605"/>
              </a:spcBef>
            </a:pPr>
            <a:r>
              <a:rPr sz="1850" dirty="0">
                <a:solidFill>
                  <a:srgbClr val="FFFFFF"/>
                </a:solidFill>
                <a:latin typeface="Palatino Linotype"/>
                <a:cs typeface="Palatino Linotype"/>
              </a:rPr>
              <a:t>Node.js</a:t>
            </a:r>
            <a:r>
              <a:rPr sz="185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850" dirty="0">
                <a:solidFill>
                  <a:srgbClr val="FFFFFF"/>
                </a:solidFill>
                <a:latin typeface="Palatino Linotype"/>
                <a:cs typeface="Palatino Linotype"/>
              </a:rPr>
              <a:t>and</a:t>
            </a:r>
            <a:r>
              <a:rPr sz="185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Express</a:t>
            </a:r>
            <a:endParaRPr sz="18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3781" y="1105375"/>
            <a:ext cx="361919" cy="987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4507" y="1109685"/>
            <a:ext cx="374873" cy="939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03661" y="1051511"/>
            <a:ext cx="2423160" cy="728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5500"/>
              </a:lnSpc>
              <a:spcBef>
                <a:spcPts val="95"/>
              </a:spcBef>
              <a:tabLst>
                <a:tab pos="1170940" algn="l"/>
                <a:tab pos="1804670" algn="l"/>
              </a:tabLst>
            </a:pPr>
            <a:r>
              <a:rPr sz="800" spc="85" dirty="0">
                <a:latin typeface="Calibri"/>
                <a:cs typeface="Calibri"/>
              </a:rPr>
              <a:t>Implementing</a:t>
            </a:r>
            <a:r>
              <a:rPr sz="800" dirty="0">
                <a:latin typeface="Calibri"/>
                <a:cs typeface="Calibri"/>
              </a:rPr>
              <a:t>	</a:t>
            </a:r>
            <a:r>
              <a:rPr sz="800" spc="70" dirty="0">
                <a:latin typeface="Calibri"/>
                <a:cs typeface="Calibri"/>
              </a:rPr>
              <a:t>and</a:t>
            </a:r>
            <a:r>
              <a:rPr sz="800" dirty="0">
                <a:latin typeface="Calibri"/>
                <a:cs typeface="Calibri"/>
              </a:rPr>
              <a:t>	for</a:t>
            </a:r>
            <a:r>
              <a:rPr sz="800" spc="140" dirty="0">
                <a:latin typeface="Calibri"/>
                <a:cs typeface="Calibri"/>
              </a:rPr>
              <a:t> </a:t>
            </a:r>
            <a:r>
              <a:rPr sz="800" spc="55" dirty="0">
                <a:latin typeface="Calibri"/>
                <a:cs typeface="Calibri"/>
              </a:rPr>
              <a:t>the server-</a:t>
            </a:r>
            <a:r>
              <a:rPr sz="800" spc="65" dirty="0">
                <a:latin typeface="Calibri"/>
                <a:cs typeface="Calibri"/>
              </a:rPr>
              <a:t>side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development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spc="80" dirty="0">
                <a:latin typeface="Calibri"/>
                <a:cs typeface="Calibri"/>
              </a:rPr>
              <a:t>the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WeChat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65" dirty="0">
                <a:latin typeface="Calibri"/>
                <a:cs typeface="Calibri"/>
              </a:rPr>
              <a:t>web </a:t>
            </a:r>
            <a:r>
              <a:rPr sz="800" spc="60" dirty="0">
                <a:latin typeface="Calibri"/>
                <a:cs typeface="Calibri"/>
              </a:rPr>
              <a:t>application.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90" dirty="0">
                <a:latin typeface="Calibri"/>
                <a:cs typeface="Calibri"/>
              </a:rPr>
              <a:t>Discussing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75" dirty="0">
                <a:latin typeface="Calibri"/>
                <a:cs typeface="Calibri"/>
              </a:rPr>
              <a:t>the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85" dirty="0">
                <a:latin typeface="Calibri"/>
                <a:cs typeface="Calibri"/>
              </a:rPr>
              <a:t>advantages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using </a:t>
            </a:r>
            <a:r>
              <a:rPr sz="800" spc="60" dirty="0">
                <a:latin typeface="Calibri"/>
                <a:cs typeface="Calibri"/>
              </a:rPr>
              <a:t>Node.js </a:t>
            </a:r>
            <a:r>
              <a:rPr sz="800" dirty="0">
                <a:latin typeface="Calibri"/>
                <a:cs typeface="Calibri"/>
              </a:rPr>
              <a:t>for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scalable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95" dirty="0">
                <a:latin typeface="Calibri"/>
                <a:cs typeface="Calibri"/>
              </a:rPr>
              <a:t>and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efﬁcient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50" dirty="0">
                <a:latin typeface="Calibri"/>
                <a:cs typeface="Calibri"/>
              </a:rPr>
              <a:t>server </a:t>
            </a:r>
            <a:r>
              <a:rPr sz="800" spc="45" dirty="0">
                <a:latin typeface="Calibri"/>
                <a:cs typeface="Calibri"/>
              </a:rPr>
              <a:t>architecture.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399</Words>
  <Application>Microsoft Office PowerPoint</Application>
  <PresentationFormat>Custom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Palatino Linotype</vt:lpstr>
      <vt:lpstr>Trebuchet MS</vt:lpstr>
      <vt:lpstr>Office Theme</vt:lpstr>
      <vt:lpstr>WeChat</vt:lpstr>
      <vt:lpstr>Introduction</vt:lpstr>
      <vt:lpstr>WeChat Web Application</vt:lpstr>
      <vt:lpstr>Modules</vt:lpstr>
      <vt:lpstr>Development Requirements</vt:lpstr>
      <vt:lpstr>Objectives</vt:lpstr>
      <vt:lpstr>Scope</vt:lpstr>
      <vt:lpstr>React Framework</vt:lpstr>
      <vt:lpstr>Node.js and Express</vt:lpstr>
      <vt:lpstr>Real-time Communication with Socket.io</vt:lpstr>
      <vt:lpstr>Testing and Quality Assurance</vt:lpstr>
      <vt:lpstr>Deployment and Maintenance</vt:lpstr>
      <vt:lpstr>Conclusion</vt:lpstr>
      <vt:lpstr>Thanks! Project Created By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WeChat</dc:title>
  <cp:lastModifiedBy>LENOVO</cp:lastModifiedBy>
  <cp:revision>3</cp:revision>
  <dcterms:created xsi:type="dcterms:W3CDTF">2024-02-07T05:43:17Z</dcterms:created>
  <dcterms:modified xsi:type="dcterms:W3CDTF">2024-02-07T07:19:26Z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2024-02-07T00:00:00Z</vt:filetime>
  </property>
  <property fmtid="{D5CDD505-2E9C-101B-9397-08002B2CF9AE}" pid="3" name="LastSaved">
    <vt:filetime>2024-02-07T00:00:00Z</vt:filetime>
  </property>
  <property fmtid="{D5CDD505-2E9C-101B-9397-08002B2CF9AE}" pid="4" name="Producer">
    <vt:lpwstr>GPL Ghostscript 10.02.0</vt:lpwstr>
  </property>
</Properties>
</file>